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70" r:id="rId11"/>
    <p:sldId id="271" r:id="rId12"/>
    <p:sldId id="265" r:id="rId13"/>
    <p:sldId id="266" r:id="rId14"/>
    <p:sldId id="268" r:id="rId15"/>
    <p:sldId id="267" r:id="rId16"/>
    <p:sldId id="269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4" autoAdjust="0"/>
    <p:restoredTop sz="95033" autoAdjust="0"/>
  </p:normalViewPr>
  <p:slideViewPr>
    <p:cSldViewPr snapToGrid="0">
      <p:cViewPr varScale="1">
        <p:scale>
          <a:sx n="49" d="100"/>
          <a:sy n="49" d="100"/>
        </p:scale>
        <p:origin x="5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17C07-B8D1-4035-AF71-59A35CD70836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CFA1-B543-41E1-9D88-24E8D401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212F-5D96-2A21-01C3-0E481996E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C062B-0DD1-D1AB-A41A-560BA002F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9DC8C-6A45-F44D-BC55-75181520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49750-9C5F-4FBC-8DAD-57B45C1B91F9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15665-E99A-E8AC-4132-D19C358D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D57C-51EC-6176-94DC-1D2416B9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5650" y="6356348"/>
            <a:ext cx="438150" cy="365125"/>
          </a:xfrm>
        </p:spPr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54CD-156A-7548-18C2-8DDD6E5A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11326-5821-FF06-C19F-E144A92C4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5C1EB-30CD-E140-D920-9C017D72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70CD-E103-430B-8D78-3165B8F71F12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815F-EC07-E4F8-F7E0-801159D0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2FDEF-6602-6B89-0F09-429C538C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6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BDCDC-AAC9-54BB-9FFD-CAB49EC86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FE147-D5B4-F4AE-16C3-9DEBC6705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9398-0C63-3776-597D-A36662C6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1109-6683-4C5A-A6D6-9A093823062B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749C4-1445-F096-B94B-0835B922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41F8-FDA6-12A5-B44B-3C7BDDB3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8226-9F74-967A-0D42-0D1E7636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F6DDD-F2EB-8949-F256-9D8AA3A8A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2184F-1F31-72C7-5B5B-E99F352D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C68-BCA9-4D85-9CC8-93A9600B41AB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5C634-5B68-DF25-12C1-6958F424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92CB-D97B-EAEC-A94A-B7539404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0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3F18-2100-01FB-6E62-5A8CBB6A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3112-319D-3741-51F5-EAE2A0A66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AC587-2A6D-0EAE-7AB3-2E8E890C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ECF8-9944-4DD4-993F-5EC26F527160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789F8-34A2-1F59-CD82-4C6F5CE1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64EF8-E543-34D4-647C-04E5086E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2051-EB87-206F-4346-5AE2ED01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DFD9-6F55-3D0A-656A-C8C35C657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98FC-1F7C-DF81-9D42-EB7113099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1BEAE-71AC-6BFD-6CCA-2B610EB3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3A43-B8E2-4013-B46F-AE59D25F57D2}" type="datetime1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1762C-DA73-3FF2-E539-1E1BC172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DE858-3112-8F28-9315-7931D5E2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5081-4E56-36CF-DCC9-EFB40A66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546D4-FD44-38CE-CA5D-9E09E2A0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2940A-D919-968E-320F-CB16F5278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78828-CE79-CACB-CD27-DB0D0AB55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C4A1EA-F395-636C-9D49-3A2A5B401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6B990-612C-EDE8-A42F-56E5837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2530-B85D-4F38-8FCF-15953C6B0D79}" type="datetime1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734FB-8FC3-58CF-5F0B-948BD19E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99A8C-39F3-B31E-A95B-524DF756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6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1904-D936-9CFE-D3A1-A83DF4CB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5F89B-B650-284A-19F8-AF865934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3DAB-21B6-416E-B8CA-F4122CB53189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1B3F8-8F78-2EEE-B4FA-5A4B9CB9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5FC7A-9EC6-2903-8E98-1E07FCA3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8B076-E6E1-3EEF-1F0F-99CECD35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C9D9-0FB9-43FD-9BFD-A13C1C2DF0A1}" type="datetime1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393CD-04CB-D1C3-CF03-840B5010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6D6E8-7A4E-0496-2717-502B5F40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78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8683-0602-59AC-14C0-FB647DEC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C214C-84DC-6893-3225-9F4CDCFE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04122-6026-0621-87C2-8F2ACF4B5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4AB6-8FBA-221F-E33A-B4AB1FB0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A476-EC8E-4BFC-85AC-985F35FF9FA0}" type="datetime1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35050-1073-6762-0225-ED5E9BE0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A1F6C-1C5D-2A91-D0D0-416CA1F9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DF1C-1A8F-C3B8-A8E9-FDFE349A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19C9C-5820-64EA-1895-E0CF91443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BA3F2-26A6-4F29-E983-551185A0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768F5-E70D-F349-8003-D187A671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CA427-AF64-4B7D-A89E-7538A6AE80CD}" type="datetime1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03876-55CF-346C-7745-48CF3C7F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14A7E-B017-0168-C05B-000810A8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BDB82-F8E0-1543-EAF6-C95BA5D2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03512-B5C0-C11E-8649-B812166B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013A5-F600-B610-992B-0FD2AD26D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DFAF5-FDDE-4B1C-B3AB-EB36DE6CAD88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E9F0-ED4A-613B-C6A9-F67A6408C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58B-0C6E-2C6C-1319-2D63880A13E2}"/>
              </a:ext>
            </a:extLst>
          </p:cNvPr>
          <p:cNvSpPr/>
          <p:nvPr userDrawn="1"/>
        </p:nvSpPr>
        <p:spPr>
          <a:xfrm>
            <a:off x="11680372" y="6283097"/>
            <a:ext cx="511628" cy="511628"/>
          </a:xfrm>
          <a:prstGeom prst="rect">
            <a:avLst/>
          </a:prstGeom>
          <a:gradFill>
            <a:gsLst>
              <a:gs pos="0">
                <a:srgbClr val="0066FF"/>
              </a:gs>
              <a:gs pos="100000">
                <a:srgbClr val="FF9900">
                  <a:alpha val="6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0AEC-9F2D-EA76-0566-D6CF595CC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0372" y="6356348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fld id="{C044AF5B-992C-4068-A64A-A90261A6C4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9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rive.google.com/drive/folders/1z9Ums3HTcPMJX1AEwMnq10Jic4VcrSg7?usp=sharin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row of red lanterns with Asian inscriptions">
            <a:extLst>
              <a:ext uri="{FF2B5EF4-FFF2-40B4-BE49-F238E27FC236}">
                <a16:creationId xmlns:a16="http://schemas.microsoft.com/office/drawing/2014/main" id="{E11AD6AB-7311-D3A5-BFD7-01D1B09C0E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" t="-46" r="7"/>
          <a:stretch/>
        </p:blipFill>
        <p:spPr bwMode="auto">
          <a:xfrm>
            <a:off x="0" y="0"/>
            <a:ext cx="12192000" cy="69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3A4DB0-B613-84E0-1B1A-96D28E8D8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00596"/>
          </a:xfrm>
          <a:prstGeom prst="rect">
            <a:avLst/>
          </a:prstGeom>
          <a:gradFill flip="none" rotWithShape="1">
            <a:gsLst>
              <a:gs pos="0">
                <a:srgbClr val="0066FF">
                  <a:alpha val="40000"/>
                </a:srgbClr>
              </a:gs>
              <a:gs pos="100000">
                <a:srgbClr val="FF9900">
                  <a:alpha val="6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028" name="Picture 4" descr="Ayaya - Ứng dụng trên Google Play">
            <a:extLst>
              <a:ext uri="{FF2B5EF4-FFF2-40B4-BE49-F238E27FC236}">
                <a16:creationId xmlns:a16="http://schemas.microsoft.com/office/drawing/2014/main" id="{39E3DD2C-FA54-1A46-6E3A-698DAB10D3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728" y="208189"/>
            <a:ext cx="1186544" cy="1181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10A87-99B4-EFEA-1395-4B5AE3BC3F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11727" y="2216961"/>
            <a:ext cx="9568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Stock Price Prediction Using Statistical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CFC2A-3699-8726-3362-066A472C8C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0446" y="5394779"/>
            <a:ext cx="260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1 st Khoa Le Tri</a:t>
            </a:r>
          </a:p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20521466@gm.uit.edu.vn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E7662-9948-6F8D-3123-42958E0138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41343" y="5394779"/>
            <a:ext cx="338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2nd Huy </a:t>
            </a:r>
            <a:r>
              <a:rPr lang="fr-FR" sz="1800" dirty="0" err="1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Lam</a:t>
            </a:r>
            <a:r>
              <a:rPr lang="fr-FR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 Le </a:t>
            </a:r>
            <a:r>
              <a:rPr lang="fr-FR" sz="1800" dirty="0" err="1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Phuc</a:t>
            </a:r>
            <a:r>
              <a:rPr lang="fr-FR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20521388@gm.uit.edu.vn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557CE-D9B9-4256-3A58-DBCBA37CEF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54471" y="5394778"/>
            <a:ext cx="283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3rd Thien Nguyen Huu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NimbusRomNo9L-Regu"/>
              </a:rPr>
              <a:t>20521951@gm.uit.edu.vn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07401-9032-D718-E72D-9BA303747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92358" y="3850904"/>
            <a:ext cx="76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Montserrat" panose="00000500000000000000" pitchFamily="2" charset="0"/>
              </a:rPr>
              <a:t>BY IMPLEMENTING 5 TIME SERIES MODELS</a:t>
            </a:r>
            <a:endParaRPr lang="lt-LT" sz="2000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15C72-5EF4-D89F-3B3E-78D1E54A34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92359" y="1597478"/>
            <a:ext cx="76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Montserrat" panose="00000500000000000000" pitchFamily="2" charset="0"/>
              </a:rPr>
              <a:t>Group 3</a:t>
            </a:r>
            <a:endParaRPr lang="lt-LT" sz="2000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2CCBFA-5F95-4E5B-655B-C443F37C69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3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B7B4B-3F9A-63A8-7C47-353430F3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3FFD5-C63A-C320-9287-029E96427336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LSTM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9A387-9E61-5F77-DF50-DDB688D94261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Long Short-Term Memory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2C1A8-F515-8082-8BC6-8153E50A3B5B}"/>
              </a:ext>
            </a:extLst>
          </p:cNvPr>
          <p:cNvSpPr txBox="1"/>
          <p:nvPr/>
        </p:nvSpPr>
        <p:spPr>
          <a:xfrm>
            <a:off x="445358" y="1097624"/>
            <a:ext cx="41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How do LSTMs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3B4E-DCD0-ED7C-CD3A-DFFCCA5FEBAC}"/>
              </a:ext>
            </a:extLst>
          </p:cNvPr>
          <p:cNvSpPr txBox="1"/>
          <p:nvPr/>
        </p:nvSpPr>
        <p:spPr>
          <a:xfrm>
            <a:off x="445356" y="1541362"/>
            <a:ext cx="11673165" cy="107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LSTMs try to add long term memory to remember certain hidden states more than others. This allows them to retain knowledge over longer sequence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They have 2 outputs instead of 1, the hidden state and the cell state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F9FC4-CBBF-2E2E-B4E5-BCC8F4F8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39" y="2758586"/>
            <a:ext cx="6621118" cy="35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B7B4B-3F9A-63A8-7C47-353430F3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3FFD5-C63A-C320-9287-029E96427336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LSTM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9A387-9E61-5F77-DF50-DDB688D94261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Long Short-Term Memory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C3C88-0E21-3A1B-A433-AF54B66637F4}"/>
              </a:ext>
            </a:extLst>
          </p:cNvPr>
          <p:cNvSpPr txBox="1"/>
          <p:nvPr/>
        </p:nvSpPr>
        <p:spPr>
          <a:xfrm>
            <a:off x="340268" y="1577216"/>
            <a:ext cx="6565029" cy="3541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Cell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state is a channel that runs along the LSTM chain carrying information from one time-step to another freely. 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  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LSTM architecture consists of 3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Gates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which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control the flow of information into and out of the cell.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f: Forget gate, Whether to erase cell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i: Input gate, whether to write cell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o: Output gate, How much to reveal cell </a:t>
            </a: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0A6DEF-C305-401C-80D2-F887FC6563DC}"/>
              </a:ext>
            </a:extLst>
          </p:cNvPr>
          <p:cNvSpPr txBox="1"/>
          <p:nvPr/>
        </p:nvSpPr>
        <p:spPr>
          <a:xfrm>
            <a:off x="577902" y="1134276"/>
            <a:ext cx="760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LSTM cell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9F405-69E4-01DF-F9ED-F59369E3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635" y="1472830"/>
            <a:ext cx="4620270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CEDF51-1E32-2C6B-5A2C-729A722F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6DB53-9EF3-A0E1-10AB-0097429F3C3C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PROPHET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40453-77BC-5B27-2090-3018D4BBD328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Facebook Prophet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5C965-92B7-BB93-B62A-E07E940FFD01}"/>
              </a:ext>
            </a:extLst>
          </p:cNvPr>
          <p:cNvSpPr txBox="1"/>
          <p:nvPr/>
        </p:nvSpPr>
        <p:spPr>
          <a:xfrm>
            <a:off x="835574" y="1441089"/>
            <a:ext cx="10089929" cy="181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Introduced by Facebook (Taylor &amp; Letham in2018)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Used for forecasting univariate time series by decomposing the series into pieces – similar to exponential smoothing.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The prophet structure consists of 3 components: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31F8E5-F096-82D8-14CD-E40CBB9B7968}"/>
              </a:ext>
            </a:extLst>
          </p:cNvPr>
          <p:cNvSpPr/>
          <p:nvPr/>
        </p:nvSpPr>
        <p:spPr>
          <a:xfrm>
            <a:off x="1134553" y="3183264"/>
            <a:ext cx="828000" cy="828000"/>
          </a:xfrm>
          <a:prstGeom prst="ellipse">
            <a:avLst/>
          </a:prstGeom>
          <a:gradFill>
            <a:gsLst>
              <a:gs pos="0">
                <a:srgbClr val="FF0F7B"/>
              </a:gs>
              <a:gs pos="100000">
                <a:srgbClr val="F89B2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4" name="Graphic 26" descr="Bullseye">
            <a:extLst>
              <a:ext uri="{FF2B5EF4-FFF2-40B4-BE49-F238E27FC236}">
                <a16:creationId xmlns:a16="http://schemas.microsoft.com/office/drawing/2014/main" id="{FCD2792E-86AF-D97A-22D5-19218042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352" y="3313063"/>
            <a:ext cx="568403" cy="56840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BCA76D-2996-5BFC-F981-40A16AF0DADD}"/>
              </a:ext>
            </a:extLst>
          </p:cNvPr>
          <p:cNvSpPr/>
          <p:nvPr/>
        </p:nvSpPr>
        <p:spPr>
          <a:xfrm>
            <a:off x="5209020" y="3181184"/>
            <a:ext cx="828000" cy="828000"/>
          </a:xfrm>
          <a:prstGeom prst="ellipse">
            <a:avLst/>
          </a:prstGeom>
          <a:gradFill>
            <a:gsLst>
              <a:gs pos="0">
                <a:srgbClr val="FF0F7B"/>
              </a:gs>
              <a:gs pos="100000">
                <a:srgbClr val="F89B2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6" name="Graphic 26" descr="Bullseye">
            <a:extLst>
              <a:ext uri="{FF2B5EF4-FFF2-40B4-BE49-F238E27FC236}">
                <a16:creationId xmlns:a16="http://schemas.microsoft.com/office/drawing/2014/main" id="{621F8083-1173-479C-1522-CB99FD17A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19" y="3310983"/>
            <a:ext cx="568403" cy="5684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4139BB-3D6D-72B0-2FE6-CD661528D347}"/>
              </a:ext>
            </a:extLst>
          </p:cNvPr>
          <p:cNvSpPr/>
          <p:nvPr/>
        </p:nvSpPr>
        <p:spPr>
          <a:xfrm>
            <a:off x="9168671" y="3181184"/>
            <a:ext cx="828000" cy="828000"/>
          </a:xfrm>
          <a:prstGeom prst="ellipse">
            <a:avLst/>
          </a:prstGeom>
          <a:gradFill>
            <a:gsLst>
              <a:gs pos="0">
                <a:srgbClr val="FF0F7B"/>
              </a:gs>
              <a:gs pos="100000">
                <a:srgbClr val="F89B2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8" name="Graphic 26" descr="Bullseye">
            <a:extLst>
              <a:ext uri="{FF2B5EF4-FFF2-40B4-BE49-F238E27FC236}">
                <a16:creationId xmlns:a16="http://schemas.microsoft.com/office/drawing/2014/main" id="{9F8C6CB3-AFBC-BC5F-DBC3-502558A2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470" y="3310983"/>
            <a:ext cx="568403" cy="5684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ECDADE-F0F1-2700-F2A4-F32E3B2054CA}"/>
              </a:ext>
            </a:extLst>
          </p:cNvPr>
          <p:cNvSpPr txBox="1"/>
          <p:nvPr/>
        </p:nvSpPr>
        <p:spPr>
          <a:xfrm>
            <a:off x="1134553" y="4009184"/>
            <a:ext cx="262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2" charset="0"/>
              </a:rPr>
              <a:t>Growth/Trend</a:t>
            </a:r>
            <a:endParaRPr lang="lt-LT" sz="2000" spc="300" dirty="0">
              <a:latin typeface="Montserrat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8AF44-A55A-1AD1-92B9-01819EC37A16}"/>
              </a:ext>
            </a:extLst>
          </p:cNvPr>
          <p:cNvSpPr txBox="1"/>
          <p:nvPr/>
        </p:nvSpPr>
        <p:spPr>
          <a:xfrm>
            <a:off x="5122543" y="3994006"/>
            <a:ext cx="2486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2" charset="0"/>
              </a:rPr>
              <a:t>Seasonality</a:t>
            </a:r>
            <a:endParaRPr lang="lt-LT" sz="2000" spc="300" dirty="0">
              <a:latin typeface="Montserrat SemiBold" panose="000007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78E3F-7CB6-A699-87E6-3F16BE558DAB}"/>
              </a:ext>
            </a:extLst>
          </p:cNvPr>
          <p:cNvSpPr txBox="1"/>
          <p:nvPr/>
        </p:nvSpPr>
        <p:spPr>
          <a:xfrm>
            <a:off x="9217656" y="3983820"/>
            <a:ext cx="248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2" charset="0"/>
              </a:rPr>
              <a:t>Holiday</a:t>
            </a:r>
            <a:endParaRPr lang="lt-LT" sz="2000" spc="300" dirty="0">
              <a:latin typeface="Montserrat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C83F0-C5BA-65B3-1B5A-3F8492D8E887}"/>
              </a:ext>
            </a:extLst>
          </p:cNvPr>
          <p:cNvSpPr txBox="1"/>
          <p:nvPr/>
        </p:nvSpPr>
        <p:spPr>
          <a:xfrm>
            <a:off x="1134553" y="4352435"/>
            <a:ext cx="2627574" cy="1571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Piecewise linear or logistic growth curve for modeling non-periodic changes in time series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0AE62-072F-AFE7-359F-936047E87AF4}"/>
              </a:ext>
            </a:extLst>
          </p:cNvPr>
          <p:cNvSpPr txBox="1"/>
          <p:nvPr/>
        </p:nvSpPr>
        <p:spPr>
          <a:xfrm>
            <a:off x="5085180" y="4447180"/>
            <a:ext cx="2403441" cy="107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Periodic changes (e.g. weekly/ yearly seasonality)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D8A1EF-6E06-BD10-3175-81908BE48028}"/>
              </a:ext>
            </a:extLst>
          </p:cNvPr>
          <p:cNvSpPr txBox="1"/>
          <p:nvPr/>
        </p:nvSpPr>
        <p:spPr>
          <a:xfrm>
            <a:off x="9217656" y="4395410"/>
            <a:ext cx="2627574" cy="107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Effect of holidays (user provided) with irregular schedules)</a:t>
            </a:r>
          </a:p>
        </p:txBody>
      </p:sp>
    </p:spTree>
    <p:extLst>
      <p:ext uri="{BB962C8B-B14F-4D97-AF65-F5344CB8AC3E}">
        <p14:creationId xmlns:p14="http://schemas.microsoft.com/office/powerpoint/2010/main" val="14102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3" grpId="0" animBg="1"/>
      <p:bldP spid="15" grpId="0" animBg="1"/>
      <p:bldP spid="17" grpId="0" animBg="1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C95B8-D5D6-06A6-365F-B2F401C3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4BB21-D520-57EF-EEA1-1F813E5FC93E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WORKSHOP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FCD48-4317-5AA8-4A63-A8890FFA1C33}"/>
              </a:ext>
            </a:extLst>
          </p:cNvPr>
          <p:cNvSpPr txBox="1"/>
          <p:nvPr/>
        </p:nvSpPr>
        <p:spPr>
          <a:xfrm>
            <a:off x="1065125" y="1797784"/>
            <a:ext cx="4198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QR link for demo tests:</a:t>
            </a:r>
          </a:p>
          <a:p>
            <a:endParaRPr lang="en-US" sz="2000" dirty="0">
              <a:latin typeface="Montserrat SemiBold" panose="00000700000000000000" pitchFamily="2" charset="0"/>
            </a:endParaRPr>
          </a:p>
          <a:p>
            <a:r>
              <a:rPr lang="en-US" sz="2000" b="0" i="0" dirty="0">
                <a:effectLst/>
                <a:latin typeface="-apple-system"/>
                <a:hlinkClick r:id="rId2"/>
              </a:rPr>
              <a:t>https://drive.google.com/drive/folders/1z9Ums3HTcPMJX1AEwMnq10Jic4VcrSg7?usp=sharing</a:t>
            </a:r>
            <a:endParaRPr lang="en-US" sz="2000" dirty="0">
              <a:latin typeface="Montserrat SemiBold" panose="00000700000000000000" pitchFamily="2" charset="0"/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D2ECD5B-7002-DB7B-4BFA-91C3AD35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42" y="1219572"/>
            <a:ext cx="4683676" cy="4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ngled shot of pen on a graph">
            <a:extLst>
              <a:ext uri="{FF2B5EF4-FFF2-40B4-BE49-F238E27FC236}">
                <a16:creationId xmlns:a16="http://schemas.microsoft.com/office/drawing/2014/main" id="{892FFCF8-2F53-1732-817E-648D53E47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9449" b="62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F5223-11F7-CE88-77B6-9312D36E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44AF5B-992C-4068-A64A-A90261A6C452}" type="slidenum">
              <a:rPr lang="en-US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B3751-CA7C-0B7A-11F9-97166714E601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spc="300" dirty="0">
                <a:latin typeface="Montserrat SemiBold" panose="00000700000000000000" pitchFamily="2" charset="0"/>
              </a:rPr>
              <a:t>RESULT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0A745-3B0D-07D0-4C39-5A161640E9B2}"/>
              </a:ext>
            </a:extLst>
          </p:cNvPr>
          <p:cNvSpPr txBox="1"/>
          <p:nvPr/>
        </p:nvSpPr>
        <p:spPr>
          <a:xfrm>
            <a:off x="194113" y="715442"/>
            <a:ext cx="118037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SemiBold" panose="00000700000000000000" pitchFamily="2" charset="0"/>
              </a:rPr>
              <a:t>Performance Review: ACCURACY VALUES FOR ALL MODELS</a:t>
            </a:r>
          </a:p>
          <a:p>
            <a:pPr algn="ctr">
              <a:spcAft>
                <a:spcPts val="600"/>
              </a:spcAft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F1B5E-4711-E262-05FA-10998A80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598" y="1132810"/>
            <a:ext cx="698279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A762-8555-DA37-7F70-0EB40E0B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87054-9176-F4CB-C701-69AF71575CEC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RESULT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2C380-8348-E3D2-2260-6FC52D266B2A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20% Test Forecasting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178CEB04-0208-0C22-EE1D-1CFD5E0A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60" y="1017049"/>
            <a:ext cx="7714554" cy="5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7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E3C5E-ACD2-AD63-3FAD-9470F22E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37B91-6339-378F-0FD5-B0AC10F7163C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RESULT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5DA68-C037-28AF-E987-E54737903202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10% Test Forecasting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3C5C7F-877B-8CC3-2C08-2F3A0FF18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04" y="981945"/>
            <a:ext cx="7524312" cy="56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E3C5E-ACD2-AD63-3FAD-9470F22E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37B91-6339-378F-0FD5-B0AC10F7163C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Practical use of LSTM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5DA68-C037-28AF-E987-E54737903202}"/>
              </a:ext>
            </a:extLst>
          </p:cNvPr>
          <p:cNvSpPr txBox="1"/>
          <p:nvPr/>
        </p:nvSpPr>
        <p:spPr>
          <a:xfrm>
            <a:off x="2292358" y="715442"/>
            <a:ext cx="7607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We used the 80/20 trained LSTM model to predict the next 30 days that is not included in the data.</a:t>
            </a:r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752BFFF-BA6C-6F7A-EE0C-B97FB290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4" y="1623847"/>
            <a:ext cx="6413790" cy="43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8EF75-61A1-0214-B6F6-84242AEC802F}"/>
              </a:ext>
            </a:extLst>
          </p:cNvPr>
          <p:cNvSpPr txBox="1"/>
          <p:nvPr/>
        </p:nvSpPr>
        <p:spPr>
          <a:xfrm>
            <a:off x="7865117" y="1623847"/>
            <a:ext cx="3815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From from 24/12/2022 to 4/1/2023, there are only 5 entries for the VOF.L on the </a:t>
            </a:r>
            <a:r>
              <a:rPr lang="vi-VN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Y</a:t>
            </a:r>
            <a:r>
              <a:rPr lang="en-US" sz="1600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ahoo</a:t>
            </a: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finance</a:t>
            </a:r>
            <a:r>
              <a:rPr lang="vi-VN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.</a:t>
            </a: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06989-F056-1306-B6BD-8195F8BDE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72" y="3024695"/>
            <a:ext cx="440734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row of red lanterns with Asian inscriptions">
            <a:extLst>
              <a:ext uri="{FF2B5EF4-FFF2-40B4-BE49-F238E27FC236}">
                <a16:creationId xmlns:a16="http://schemas.microsoft.com/office/drawing/2014/main" id="{E11AD6AB-7311-D3A5-BFD7-01D1B09C0E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" t="-46" r="7"/>
          <a:stretch/>
        </p:blipFill>
        <p:spPr bwMode="auto">
          <a:xfrm>
            <a:off x="0" y="0"/>
            <a:ext cx="12192000" cy="69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3A4DB0-B613-84E0-1B1A-96D28E8D8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00596"/>
          </a:xfrm>
          <a:prstGeom prst="rect">
            <a:avLst/>
          </a:prstGeom>
          <a:gradFill flip="none" rotWithShape="1">
            <a:gsLst>
              <a:gs pos="0">
                <a:srgbClr val="0066FF">
                  <a:alpha val="40000"/>
                </a:srgbClr>
              </a:gs>
              <a:gs pos="100000">
                <a:srgbClr val="FF9900">
                  <a:alpha val="6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10A87-99B4-EFEA-1395-4B5AE3BC3F40}"/>
              </a:ext>
            </a:extLst>
          </p:cNvPr>
          <p:cNvSpPr txBox="1">
            <a:spLocks/>
          </p:cNvSpPr>
          <p:nvPr/>
        </p:nvSpPr>
        <p:spPr>
          <a:xfrm>
            <a:off x="1311727" y="1635560"/>
            <a:ext cx="956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Thank You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07401-9032-D718-E72D-9BA303747343}"/>
              </a:ext>
            </a:extLst>
          </p:cNvPr>
          <p:cNvSpPr txBox="1">
            <a:spLocks/>
          </p:cNvSpPr>
          <p:nvPr/>
        </p:nvSpPr>
        <p:spPr>
          <a:xfrm>
            <a:off x="700446" y="2660405"/>
            <a:ext cx="260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000" spc="300" dirty="0">
                <a:solidFill>
                  <a:schemeClr val="bg1"/>
                </a:solidFill>
                <a:latin typeface="Montserrat" panose="00000500000000000000" pitchFamily="2" charset="0"/>
              </a:rPr>
              <a:t>danke schön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15C72-5EF4-D89F-3B3E-78D1E54A34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92359" y="381830"/>
            <a:ext cx="760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Montserrat" panose="00000500000000000000" pitchFamily="2" charset="0"/>
              </a:rPr>
              <a:t>Group 3</a:t>
            </a:r>
            <a:endParaRPr lang="lt-LT" sz="2000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2CCBFA-5F95-4E5B-655B-C443F37C69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4847F-7DCB-6916-E285-D9206875231D}"/>
              </a:ext>
            </a:extLst>
          </p:cNvPr>
          <p:cNvSpPr txBox="1">
            <a:spLocks/>
          </p:cNvSpPr>
          <p:nvPr/>
        </p:nvSpPr>
        <p:spPr>
          <a:xfrm>
            <a:off x="4792787" y="2667621"/>
            <a:ext cx="260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Montserrat" panose="00000500000000000000" pitchFamily="2" charset="0"/>
              </a:rPr>
              <a:t>merci</a:t>
            </a:r>
            <a:endParaRPr lang="lt-LT" sz="2000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5F1CD-1C20-35A8-1413-9CC01366C677}"/>
              </a:ext>
            </a:extLst>
          </p:cNvPr>
          <p:cNvSpPr txBox="1">
            <a:spLocks/>
          </p:cNvSpPr>
          <p:nvPr/>
        </p:nvSpPr>
        <p:spPr>
          <a:xfrm>
            <a:off x="8885128" y="2667621"/>
            <a:ext cx="260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300" dirty="0">
                <a:solidFill>
                  <a:schemeClr val="bg1"/>
                </a:solidFill>
                <a:latin typeface="Montserrat" panose="00000500000000000000" pitchFamily="2" charset="0"/>
              </a:rPr>
              <a:t>ありがとう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D1D9A-A237-9030-07DC-BFF69EAB2B40}"/>
              </a:ext>
            </a:extLst>
          </p:cNvPr>
          <p:cNvSpPr txBox="1"/>
          <p:nvPr/>
        </p:nvSpPr>
        <p:spPr>
          <a:xfrm>
            <a:off x="1311729" y="4268078"/>
            <a:ext cx="956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For Your Attention !</a:t>
            </a:r>
          </a:p>
        </p:txBody>
      </p:sp>
    </p:spTree>
    <p:extLst>
      <p:ext uri="{BB962C8B-B14F-4D97-AF65-F5344CB8AC3E}">
        <p14:creationId xmlns:p14="http://schemas.microsoft.com/office/powerpoint/2010/main" val="5635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F5EAC7-4FAA-264E-C7F3-A4A8AB8E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0747E-FBAF-CA1E-FFF8-F5C633D5A5CF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TIME SERIES MODELS IN USE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24E41B-6705-C0A8-2100-77903894BBD9}"/>
              </a:ext>
            </a:extLst>
          </p:cNvPr>
          <p:cNvSpPr/>
          <p:nvPr/>
        </p:nvSpPr>
        <p:spPr>
          <a:xfrm>
            <a:off x="2596509" y="1727181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1" name="Graphic 10" descr="Lightbulb with solid fill">
            <a:extLst>
              <a:ext uri="{FF2B5EF4-FFF2-40B4-BE49-F238E27FC236}">
                <a16:creationId xmlns:a16="http://schemas.microsoft.com/office/drawing/2014/main" id="{44420C9B-6164-57C4-BB30-1D4BCA30F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6308" y="1856980"/>
            <a:ext cx="568403" cy="568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DC5C11-DB08-C917-CAFA-D15C2B474FA4}"/>
              </a:ext>
            </a:extLst>
          </p:cNvPr>
          <p:cNvSpPr txBox="1"/>
          <p:nvPr/>
        </p:nvSpPr>
        <p:spPr>
          <a:xfrm>
            <a:off x="1096722" y="1638607"/>
            <a:ext cx="141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Montserrat SemiBold" panose="00000700000000000000" pitchFamily="2" charset="0"/>
              </a:rPr>
              <a:t>LNR</a:t>
            </a:r>
            <a:endParaRPr lang="lt-LT" sz="2800" dirty="0"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7B4F7-3BCE-ADB5-27FF-F8D58B046696}"/>
              </a:ext>
            </a:extLst>
          </p:cNvPr>
          <p:cNvSpPr txBox="1"/>
          <p:nvPr/>
        </p:nvSpPr>
        <p:spPr>
          <a:xfrm>
            <a:off x="807868" y="2104037"/>
            <a:ext cx="1719473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Linear Regression Model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D17D76-F14A-AFE6-57E4-49808B6579EA}"/>
              </a:ext>
            </a:extLst>
          </p:cNvPr>
          <p:cNvSpPr/>
          <p:nvPr/>
        </p:nvSpPr>
        <p:spPr>
          <a:xfrm>
            <a:off x="2596509" y="4151269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5" name="Graphic 14" descr="Lightbulb with solid fill">
            <a:extLst>
              <a:ext uri="{FF2B5EF4-FFF2-40B4-BE49-F238E27FC236}">
                <a16:creationId xmlns:a16="http://schemas.microsoft.com/office/drawing/2014/main" id="{6E5C64CB-8D18-CA7B-058D-EAADFC77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6308" y="4281068"/>
            <a:ext cx="568403" cy="568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93F6CF-5064-C6D3-CAAC-8C11587EA335}"/>
              </a:ext>
            </a:extLst>
          </p:cNvPr>
          <p:cNvSpPr txBox="1"/>
          <p:nvPr/>
        </p:nvSpPr>
        <p:spPr>
          <a:xfrm>
            <a:off x="1139662" y="4058936"/>
            <a:ext cx="141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Montserrat SemiBold" panose="00000700000000000000" pitchFamily="2" charset="0"/>
              </a:rPr>
              <a:t>LSTM</a:t>
            </a:r>
            <a:endParaRPr lang="lt-LT" sz="2800" dirty="0">
              <a:latin typeface="Montserrat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6C97D-457C-0802-EEF4-8845DCC2A0AE}"/>
              </a:ext>
            </a:extLst>
          </p:cNvPr>
          <p:cNvSpPr txBox="1"/>
          <p:nvPr/>
        </p:nvSpPr>
        <p:spPr>
          <a:xfrm>
            <a:off x="727908" y="4557676"/>
            <a:ext cx="1817127" cy="107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Long Short-Term Memory Model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6F0008-8ACE-7971-4856-BED7E51AC141}"/>
              </a:ext>
            </a:extLst>
          </p:cNvPr>
          <p:cNvSpPr/>
          <p:nvPr/>
        </p:nvSpPr>
        <p:spPr>
          <a:xfrm>
            <a:off x="6493252" y="1733233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9" name="Graphic 18" descr="Lightbulb with solid fill">
            <a:extLst>
              <a:ext uri="{FF2B5EF4-FFF2-40B4-BE49-F238E27FC236}">
                <a16:creationId xmlns:a16="http://schemas.microsoft.com/office/drawing/2014/main" id="{C5F08DB3-1D25-E9D9-76E8-0658DE0B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051" y="1863032"/>
            <a:ext cx="568403" cy="568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1F57AD-8519-9F11-91F1-26737CDF9136}"/>
              </a:ext>
            </a:extLst>
          </p:cNvPr>
          <p:cNvSpPr txBox="1"/>
          <p:nvPr/>
        </p:nvSpPr>
        <p:spPr>
          <a:xfrm>
            <a:off x="5009120" y="1648117"/>
            <a:ext cx="141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Montserrat SemiBold" panose="00000700000000000000" pitchFamily="2" charset="0"/>
              </a:rPr>
              <a:t>NLR</a:t>
            </a:r>
            <a:endParaRPr lang="lt-LT" sz="2800" dirty="0">
              <a:latin typeface="Montserrat SemiBold" panose="000007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11F5ED-6983-0FAF-CFC2-3205B61D3F97}"/>
              </a:ext>
            </a:extLst>
          </p:cNvPr>
          <p:cNvSpPr txBox="1"/>
          <p:nvPr/>
        </p:nvSpPr>
        <p:spPr>
          <a:xfrm>
            <a:off x="4647975" y="2104037"/>
            <a:ext cx="1825451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Nonlinear Regression Model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AF6276-E6DF-C3A8-B40C-7F443C68BD1A}"/>
              </a:ext>
            </a:extLst>
          </p:cNvPr>
          <p:cNvSpPr/>
          <p:nvPr/>
        </p:nvSpPr>
        <p:spPr>
          <a:xfrm>
            <a:off x="10389995" y="1730940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23" name="Graphic 22" descr="Lightbulb with solid fill">
            <a:extLst>
              <a:ext uri="{FF2B5EF4-FFF2-40B4-BE49-F238E27FC236}">
                <a16:creationId xmlns:a16="http://schemas.microsoft.com/office/drawing/2014/main" id="{5A275ED3-2A4C-5F0F-14CD-088F2E7D0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9794" y="1860739"/>
            <a:ext cx="568403" cy="568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19DE9E-B27C-0700-B24A-74A909963A9E}"/>
              </a:ext>
            </a:extLst>
          </p:cNvPr>
          <p:cNvSpPr txBox="1"/>
          <p:nvPr/>
        </p:nvSpPr>
        <p:spPr>
          <a:xfrm>
            <a:off x="8767935" y="1675462"/>
            <a:ext cx="1548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Montserrat SemiBold" panose="00000700000000000000" pitchFamily="2" charset="0"/>
              </a:rPr>
              <a:t>ARIMA</a:t>
            </a:r>
            <a:endParaRPr lang="lt-LT" sz="2800" dirty="0">
              <a:latin typeface="Montserrat SemiBold" panose="000007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CA99A-2396-3D86-1336-B0FB38F21559}"/>
              </a:ext>
            </a:extLst>
          </p:cNvPr>
          <p:cNvSpPr txBox="1"/>
          <p:nvPr/>
        </p:nvSpPr>
        <p:spPr>
          <a:xfrm>
            <a:off x="8185212" y="2161827"/>
            <a:ext cx="2135615" cy="1079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Autoregressive Integrated Moving Average Model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12363B-97A1-862F-AD57-F948CEDE37B7}"/>
              </a:ext>
            </a:extLst>
          </p:cNvPr>
          <p:cNvSpPr/>
          <p:nvPr/>
        </p:nvSpPr>
        <p:spPr>
          <a:xfrm>
            <a:off x="6493252" y="4151269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27" name="Graphic 26" descr="Lightbulb with solid fill">
            <a:extLst>
              <a:ext uri="{FF2B5EF4-FFF2-40B4-BE49-F238E27FC236}">
                <a16:creationId xmlns:a16="http://schemas.microsoft.com/office/drawing/2014/main" id="{660F652F-1993-8270-DB8A-BF40E5A3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051" y="4281068"/>
            <a:ext cx="568403" cy="5684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5CA7D8-20D0-4193-D0F9-BB8233BCF944}"/>
              </a:ext>
            </a:extLst>
          </p:cNvPr>
          <p:cNvSpPr txBox="1"/>
          <p:nvPr/>
        </p:nvSpPr>
        <p:spPr>
          <a:xfrm>
            <a:off x="4462358" y="4095176"/>
            <a:ext cx="2095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Montserrat SemiBold" panose="00000700000000000000" pitchFamily="2" charset="0"/>
              </a:rPr>
              <a:t>PROPHET</a:t>
            </a:r>
            <a:endParaRPr lang="lt-LT" sz="2800" dirty="0">
              <a:latin typeface="Montserrat SemiBold" panose="000007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5B3A1F-BF2A-A70B-69ED-CF4545475C71}"/>
              </a:ext>
            </a:extLst>
          </p:cNvPr>
          <p:cNvSpPr txBox="1"/>
          <p:nvPr/>
        </p:nvSpPr>
        <p:spPr>
          <a:xfrm>
            <a:off x="5008522" y="4557676"/>
            <a:ext cx="1419830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Prophet Model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2" grpId="0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 animBg="1"/>
      <p:bldP spid="24" grpId="0"/>
      <p:bldP spid="25" grpId="0"/>
      <p:bldP spid="26" grpId="0" animBg="1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19D7E-02C4-800B-3899-71D5017D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4CD2F-35B9-48DA-9C4E-5776310FC2EC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Data Information  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422F2-A2F6-8AA0-2408-091B53ECB87D}"/>
              </a:ext>
            </a:extLst>
          </p:cNvPr>
          <p:cNvSpPr txBox="1"/>
          <p:nvPr/>
        </p:nvSpPr>
        <p:spPr>
          <a:xfrm>
            <a:off x="1008560" y="955117"/>
            <a:ext cx="229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Data Set </a:t>
            </a:r>
            <a:endParaRPr lang="lt-LT" sz="2000" dirty="0">
              <a:latin typeface="Montserrat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E57F7-5A5A-01E2-664A-277B2287F6B2}"/>
              </a:ext>
            </a:extLst>
          </p:cNvPr>
          <p:cNvSpPr txBox="1"/>
          <p:nvPr/>
        </p:nvSpPr>
        <p:spPr>
          <a:xfrm>
            <a:off x="928607" y="1387117"/>
            <a:ext cx="3945317" cy="1571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VinaCapital Vietnam Opportunity Fund Limited (VOF.L) index for the period between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12/28/2017 - 12/23/2022 from the Yahoo finance Website.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11EE3-518E-3211-6E9B-C91DA91970F3}"/>
              </a:ext>
            </a:extLst>
          </p:cNvPr>
          <p:cNvSpPr txBox="1"/>
          <p:nvPr/>
        </p:nvSpPr>
        <p:spPr>
          <a:xfrm>
            <a:off x="7664647" y="995020"/>
            <a:ext cx="3731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Number of Observation</a:t>
            </a:r>
            <a:endParaRPr lang="lt-LT" sz="2000" dirty="0">
              <a:latin typeface="Montserrat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8D60F-F247-470F-764C-C1D51D85D3D3}"/>
              </a:ext>
            </a:extLst>
          </p:cNvPr>
          <p:cNvSpPr txBox="1"/>
          <p:nvPr/>
        </p:nvSpPr>
        <p:spPr>
          <a:xfrm>
            <a:off x="7664647" y="1500222"/>
            <a:ext cx="3784564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The data set consists of 1262 observations.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B1D67-6410-15E2-DEAA-A38DA5DE16FF}"/>
              </a:ext>
            </a:extLst>
          </p:cNvPr>
          <p:cNvSpPr txBox="1"/>
          <p:nvPr/>
        </p:nvSpPr>
        <p:spPr>
          <a:xfrm>
            <a:off x="2387301" y="3308038"/>
            <a:ext cx="8141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Data Set Is Split Into Two subsets: Training &amp; Test Datasets</a:t>
            </a:r>
            <a:endParaRPr lang="lt-LT" sz="2000" dirty="0">
              <a:latin typeface="Montserrat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AF631-99D0-E584-90E1-3BF4C9AC3EE2}"/>
              </a:ext>
            </a:extLst>
          </p:cNvPr>
          <p:cNvSpPr txBox="1"/>
          <p:nvPr/>
        </p:nvSpPr>
        <p:spPr>
          <a:xfrm>
            <a:off x="2622619" y="3780454"/>
            <a:ext cx="7364759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Where we also divide in 4 different ratio: 90/10, 80/20, 70/30 &amp; 60/40.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3DF8A-EB44-15EF-6B95-35959815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59" y="4367025"/>
            <a:ext cx="415348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BE549-F414-5CA4-8E29-E7E08C96F7CF}"/>
              </a:ext>
            </a:extLst>
          </p:cNvPr>
          <p:cNvSpPr txBox="1"/>
          <p:nvPr/>
        </p:nvSpPr>
        <p:spPr>
          <a:xfrm>
            <a:off x="717422" y="1967266"/>
            <a:ext cx="300549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Data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2B4F0-02C2-DCCE-AF17-44261C33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799" y="6378120"/>
            <a:ext cx="3592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44AF5B-992C-4068-A64A-A90261A6C452}" type="slidenum">
              <a:rPr lang="en-US">
                <a:solidFill>
                  <a:schemeClr val="bg1">
                    <a:lumMod val="9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>
                  <a:lumMod val="95000"/>
                  <a:alpha val="80000"/>
                </a:schemeClr>
              </a:solidFill>
            </a:endParaRPr>
          </a:p>
        </p:txBody>
      </p:sp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BC9BA4FB-50FB-EA89-7D2D-D8C38F50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60" y="1180730"/>
            <a:ext cx="7574245" cy="43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3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F2907-04FB-DDF2-949D-B701626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E5365-B375-FE43-12A4-952243A64765}"/>
              </a:ext>
            </a:extLst>
          </p:cNvPr>
          <p:cNvSpPr txBox="1"/>
          <p:nvPr/>
        </p:nvSpPr>
        <p:spPr>
          <a:xfrm>
            <a:off x="2303245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spc="300" dirty="0">
                <a:latin typeface="Montserrat SemiBold" panose="00000700000000000000" pitchFamily="2" charset="0"/>
              </a:rPr>
              <a:t>Assessment Metric</a:t>
            </a:r>
            <a:r>
              <a:rPr lang="en-US" sz="2800" spc="300" dirty="0">
                <a:latin typeface="Montserrat SemiBold" panose="00000700000000000000" pitchFamily="2" charset="0"/>
              </a:rPr>
              <a:t> Used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E80436-237A-71DE-C44A-4CA22E073906}"/>
              </a:ext>
            </a:extLst>
          </p:cNvPr>
          <p:cNvSpPr/>
          <p:nvPr/>
        </p:nvSpPr>
        <p:spPr>
          <a:xfrm>
            <a:off x="1365205" y="1693338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2E7A0821-0A5B-9361-CC45-746A6C4A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004" y="1823137"/>
            <a:ext cx="568403" cy="568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1451B-6E7F-78CA-930D-5F0F22D7F003}"/>
              </a:ext>
            </a:extLst>
          </p:cNvPr>
          <p:cNvSpPr txBox="1"/>
          <p:nvPr/>
        </p:nvSpPr>
        <p:spPr>
          <a:xfrm>
            <a:off x="2262373" y="1693338"/>
            <a:ext cx="1419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SemiBold" panose="00000700000000000000" pitchFamily="2" charset="0"/>
              </a:rPr>
              <a:t>RMSE</a:t>
            </a:r>
            <a:endParaRPr lang="lt-LT" sz="1600" dirty="0">
              <a:latin typeface="Montserrat SemiBold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622EF-B4A4-4C44-89DA-FED4BA113580}"/>
              </a:ext>
            </a:extLst>
          </p:cNvPr>
          <p:cNvSpPr txBox="1"/>
          <p:nvPr/>
        </p:nvSpPr>
        <p:spPr>
          <a:xfrm>
            <a:off x="2262373" y="1984716"/>
            <a:ext cx="1775938" cy="164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Root-Mean-Square Error is a measure frequently used for assessing the accuracy of prediction obtained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by a model.</a:t>
            </a:r>
            <a:endParaRPr lang="lt-LT" sz="14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82DB7-0B6E-3B6A-B9E1-1ED9268D813E}"/>
              </a:ext>
            </a:extLst>
          </p:cNvPr>
          <p:cNvSpPr/>
          <p:nvPr/>
        </p:nvSpPr>
        <p:spPr>
          <a:xfrm>
            <a:off x="4990148" y="1693338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F4799E36-B1E0-CFCE-3F3E-B785FE64F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9947" y="1823137"/>
            <a:ext cx="568403" cy="568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4A87F5-7DC2-2A12-6D42-E89696057560}"/>
              </a:ext>
            </a:extLst>
          </p:cNvPr>
          <p:cNvSpPr txBox="1"/>
          <p:nvPr/>
        </p:nvSpPr>
        <p:spPr>
          <a:xfrm>
            <a:off x="5887316" y="1693338"/>
            <a:ext cx="1419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SemiBold" panose="00000700000000000000" pitchFamily="2" charset="0"/>
              </a:rPr>
              <a:t>MAE</a:t>
            </a:r>
            <a:endParaRPr lang="lt-LT" sz="1600" dirty="0">
              <a:latin typeface="Montserrat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565E2-4B61-CE51-1E57-152007A51443}"/>
              </a:ext>
            </a:extLst>
          </p:cNvPr>
          <p:cNvSpPr txBox="1"/>
          <p:nvPr/>
        </p:nvSpPr>
        <p:spPr>
          <a:xfrm>
            <a:off x="5887315" y="1984716"/>
            <a:ext cx="1549629" cy="164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Mean Absolute Error is a measure of errors between paired observations expressing the same phenomenon.</a:t>
            </a:r>
            <a:endParaRPr lang="lt-LT" sz="14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755A36-6054-5082-9DF2-E9E8E7702CE0}"/>
              </a:ext>
            </a:extLst>
          </p:cNvPr>
          <p:cNvSpPr/>
          <p:nvPr/>
        </p:nvSpPr>
        <p:spPr>
          <a:xfrm>
            <a:off x="8514680" y="1693338"/>
            <a:ext cx="828000" cy="828000"/>
          </a:xfrm>
          <a:prstGeom prst="ellipse">
            <a:avLst/>
          </a:prstGeom>
          <a:gradFill>
            <a:gsLst>
              <a:gs pos="0">
                <a:srgbClr val="9900FF"/>
              </a:gs>
              <a:gs pos="100000">
                <a:srgbClr val="FF006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3" name="Graphic 12" descr="Lightbulb with solid fill">
            <a:extLst>
              <a:ext uri="{FF2B5EF4-FFF2-40B4-BE49-F238E27FC236}">
                <a16:creationId xmlns:a16="http://schemas.microsoft.com/office/drawing/2014/main" id="{9C242E8C-1285-83A7-E5F6-8879DB32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479" y="1823137"/>
            <a:ext cx="568403" cy="568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859B92-DAA4-801F-2004-0B4B2142FEA3}"/>
              </a:ext>
            </a:extLst>
          </p:cNvPr>
          <p:cNvSpPr txBox="1"/>
          <p:nvPr/>
        </p:nvSpPr>
        <p:spPr>
          <a:xfrm>
            <a:off x="9411848" y="1693338"/>
            <a:ext cx="1419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SemiBold" panose="00000700000000000000" pitchFamily="2" charset="0"/>
              </a:rPr>
              <a:t>MAPE</a:t>
            </a:r>
            <a:endParaRPr lang="lt-LT" sz="1600" dirty="0">
              <a:latin typeface="Montserrat SemiBold" panose="000007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77338-4B42-7FB1-75C3-B5D4FF45CD44}"/>
              </a:ext>
            </a:extLst>
          </p:cNvPr>
          <p:cNvSpPr txBox="1"/>
          <p:nvPr/>
        </p:nvSpPr>
        <p:spPr>
          <a:xfrm>
            <a:off x="9411848" y="1984716"/>
            <a:ext cx="1724238" cy="164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The Mean Absolute Percentage error is a measure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of prediction accuracy of a forecasting method in statistics.</a:t>
            </a:r>
            <a:endParaRPr lang="lt-LT" sz="14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59103E-C901-8961-6B65-6549183E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004" y="4037109"/>
            <a:ext cx="2510939" cy="11275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CC8FE-0E16-B97C-A195-9C4D82870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47" y="4105074"/>
            <a:ext cx="2316997" cy="82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E2EB6A-A03F-BE89-F5DF-34174737D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680" y="4158557"/>
            <a:ext cx="2491607" cy="7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/>
      <p:bldP spid="8" grpId="0" animBg="1"/>
      <p:bldP spid="10" grpId="0"/>
      <p:bldP spid="11" grpId="0"/>
      <p:bldP spid="12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353C61-DCB2-EE6E-27F8-1F197706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E349F-03EF-913B-4EBD-3A2D6155608B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Regression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4068E-BDD3-DCBB-694B-57CD79CC5855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Linear Regression Model</a:t>
            </a:r>
            <a:endParaRPr lang="lt-LT" sz="1600" spc="3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554A-2417-21E4-EA28-2DE03B6A43FB}"/>
              </a:ext>
            </a:extLst>
          </p:cNvPr>
          <p:cNvSpPr txBox="1"/>
          <p:nvPr/>
        </p:nvSpPr>
        <p:spPr>
          <a:xfrm>
            <a:off x="1091758" y="1223546"/>
            <a:ext cx="2619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Linear regression</a:t>
            </a:r>
            <a:endParaRPr lang="lt-LT" sz="2000" dirty="0"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A6C83-3D44-B463-3F72-FB50470EB3BD}"/>
              </a:ext>
            </a:extLst>
          </p:cNvPr>
          <p:cNvSpPr txBox="1"/>
          <p:nvPr/>
        </p:nvSpPr>
        <p:spPr>
          <a:xfrm>
            <a:off x="1091757" y="1762890"/>
            <a:ext cx="3366518" cy="1201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A linear approach for modelling the relationship between a scalar response and one or more explanatory variables.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B8DAC-EB1B-7150-EED2-66CA050445ED}"/>
              </a:ext>
            </a:extLst>
          </p:cNvPr>
          <p:cNvSpPr txBox="1"/>
          <p:nvPr/>
        </p:nvSpPr>
        <p:spPr>
          <a:xfrm>
            <a:off x="6688376" y="1761677"/>
            <a:ext cx="5211071" cy="1201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Linear regression model follows a very particular form: a regression model is linear when all terms in the model have a constant or a parameter multiplied by an independent variable.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14F81-838E-EAE2-AFDD-1C857F3476F7}"/>
              </a:ext>
            </a:extLst>
          </p:cNvPr>
          <p:cNvSpPr txBox="1"/>
          <p:nvPr/>
        </p:nvSpPr>
        <p:spPr>
          <a:xfrm>
            <a:off x="1091757" y="3208075"/>
            <a:ext cx="3366518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Buy adding the terms together, the equation is formed: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CC8C1-EE8F-CD42-E34D-29A559DF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68" y="4145182"/>
            <a:ext cx="5293737" cy="378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8F2344-86F9-D0BF-8EB6-C2A1802D9A06}"/>
              </a:ext>
            </a:extLst>
          </p:cNvPr>
          <p:cNvSpPr txBox="1"/>
          <p:nvPr/>
        </p:nvSpPr>
        <p:spPr>
          <a:xfrm>
            <a:off x="4458275" y="4701618"/>
            <a:ext cx="3542725" cy="120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Where Y is a dependent variable, X are independent variables, </a:t>
            </a:r>
          </a:p>
          <a:p>
            <a:pPr>
              <a:lnSpc>
                <a:spcPct val="80000"/>
              </a:lnSpc>
            </a:pPr>
            <a:r>
              <a:rPr lang="el-GR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Β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is the parameter 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and ϵ are errors.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21535-BA47-37C8-8E73-62A0FDA1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B65C0-094C-3CC7-48D1-71E5EAAF35A6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Regression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E4D44-C835-6FA3-97D1-3BBB4ABEC1D1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Nonlinear Regression Model</a:t>
            </a:r>
            <a:endParaRPr lang="lt-LT" sz="1600" spc="3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526E8-BB91-9813-8FE5-D99B39502AB0}"/>
              </a:ext>
            </a:extLst>
          </p:cNvPr>
          <p:cNvSpPr txBox="1"/>
          <p:nvPr/>
        </p:nvSpPr>
        <p:spPr>
          <a:xfrm>
            <a:off x="1091757" y="1223546"/>
            <a:ext cx="306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Nonlinear regression</a:t>
            </a:r>
            <a:endParaRPr lang="lt-LT" sz="2000" dirty="0"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E854-1839-91EE-EB1A-2B96427962B0}"/>
              </a:ext>
            </a:extLst>
          </p:cNvPr>
          <p:cNvSpPr txBox="1"/>
          <p:nvPr/>
        </p:nvSpPr>
        <p:spPr>
          <a:xfrm>
            <a:off x="1091756" y="1759654"/>
            <a:ext cx="3872129" cy="164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A form of regression analysis in which observational data are modeled by a function which is a nonlinear combination of the model parameters and depends on one or more independent variables.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15862-130E-5AEA-D0EC-66E28F452C5E}"/>
              </a:ext>
            </a:extLst>
          </p:cNvPr>
          <p:cNvSpPr txBox="1"/>
          <p:nvPr/>
        </p:nvSpPr>
        <p:spPr>
          <a:xfrm>
            <a:off x="7228115" y="1762427"/>
            <a:ext cx="3872129" cy="98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In statistic, nonlinear regression can be demonstrated by the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equation: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957B6-1E14-5D4B-8A34-B566B355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61" y="3829017"/>
            <a:ext cx="2650674" cy="576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01C1EE-00A5-1298-A860-CCBF827BE8BC}"/>
              </a:ext>
            </a:extLst>
          </p:cNvPr>
          <p:cNvSpPr txBox="1"/>
          <p:nvPr/>
        </p:nvSpPr>
        <p:spPr>
          <a:xfrm>
            <a:off x="4030463" y="4455907"/>
            <a:ext cx="4446324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Where X is a vector of P predictors, β is a vector of k parameters,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 is the known regression function.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77977-B03E-EFA6-562C-2A7A5612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0372" y="6374104"/>
            <a:ext cx="438150" cy="365125"/>
          </a:xfrm>
        </p:spPr>
        <p:txBody>
          <a:bodyPr/>
          <a:lstStyle/>
          <a:p>
            <a:fld id="{C044AF5B-992C-4068-A64A-A90261A6C45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86944-2F39-B8D1-619A-F1B3945ED6B0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ARIMA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BE98E-E09F-0EB2-02EC-A58D4ECCD776}"/>
              </a:ext>
            </a:extLst>
          </p:cNvPr>
          <p:cNvSpPr txBox="1"/>
          <p:nvPr/>
        </p:nvSpPr>
        <p:spPr>
          <a:xfrm>
            <a:off x="2292358" y="715442"/>
            <a:ext cx="7607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Autoregressive Integrated Moving Average</a:t>
            </a:r>
          </a:p>
          <a:p>
            <a:pPr algn="ctr"/>
            <a:endParaRPr lang="lt-LT" sz="1600" spc="3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0304A-D031-BA39-A01C-D791DBEED9AF}"/>
              </a:ext>
            </a:extLst>
          </p:cNvPr>
          <p:cNvSpPr txBox="1"/>
          <p:nvPr/>
        </p:nvSpPr>
        <p:spPr>
          <a:xfrm>
            <a:off x="1275804" y="1197774"/>
            <a:ext cx="4142395" cy="1201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A generalized model of Autoregressive Moving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Average (ARMA) that combines Autoregressive (AR) process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and Moving Average (MA).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C9E0C-E062-2F8C-DB57-ED7579C79C88}"/>
              </a:ext>
            </a:extLst>
          </p:cNvPr>
          <p:cNvSpPr txBox="1"/>
          <p:nvPr/>
        </p:nvSpPr>
        <p:spPr>
          <a:xfrm>
            <a:off x="7652657" y="1418028"/>
            <a:ext cx="3447585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As the acronym indicates, ARIMA (p, d, q) captures the key elements of the model: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97FF-24B5-5031-3AEB-3C59A30D85C9}"/>
              </a:ext>
            </a:extLst>
          </p:cNvPr>
          <p:cNvSpPr/>
          <p:nvPr/>
        </p:nvSpPr>
        <p:spPr>
          <a:xfrm>
            <a:off x="1402575" y="2978306"/>
            <a:ext cx="828000" cy="828000"/>
          </a:xfrm>
          <a:prstGeom prst="ellipse">
            <a:avLst/>
          </a:prstGeom>
          <a:gradFill>
            <a:gsLst>
              <a:gs pos="0">
                <a:srgbClr val="FF0F7B"/>
              </a:gs>
              <a:gs pos="100000">
                <a:srgbClr val="F89B2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0" name="Graphic 26" descr="Bullseye">
            <a:extLst>
              <a:ext uri="{FF2B5EF4-FFF2-40B4-BE49-F238E27FC236}">
                <a16:creationId xmlns:a16="http://schemas.microsoft.com/office/drawing/2014/main" id="{0A05E14F-A40D-E65C-35BC-176CF5D10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2374" y="3108105"/>
            <a:ext cx="568403" cy="5684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0852CF6-5AE4-124B-2C07-BAEDD3C63807}"/>
              </a:ext>
            </a:extLst>
          </p:cNvPr>
          <p:cNvSpPr/>
          <p:nvPr/>
        </p:nvSpPr>
        <p:spPr>
          <a:xfrm>
            <a:off x="5398212" y="2976226"/>
            <a:ext cx="828000" cy="828000"/>
          </a:xfrm>
          <a:prstGeom prst="ellipse">
            <a:avLst/>
          </a:prstGeom>
          <a:gradFill>
            <a:gsLst>
              <a:gs pos="0">
                <a:srgbClr val="FF0F7B"/>
              </a:gs>
              <a:gs pos="100000">
                <a:srgbClr val="F89B2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2" name="Graphic 26" descr="Bullseye">
            <a:extLst>
              <a:ext uri="{FF2B5EF4-FFF2-40B4-BE49-F238E27FC236}">
                <a16:creationId xmlns:a16="http://schemas.microsoft.com/office/drawing/2014/main" id="{F78BF48A-274E-2EFD-CC90-B3FBE8CD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8011" y="3106025"/>
            <a:ext cx="568403" cy="56840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D39095-98C8-04B2-D3CF-8F766ECEAFCF}"/>
              </a:ext>
            </a:extLst>
          </p:cNvPr>
          <p:cNvSpPr/>
          <p:nvPr/>
        </p:nvSpPr>
        <p:spPr>
          <a:xfrm>
            <a:off x="8522292" y="2976226"/>
            <a:ext cx="828000" cy="828000"/>
          </a:xfrm>
          <a:prstGeom prst="ellipse">
            <a:avLst/>
          </a:prstGeom>
          <a:gradFill>
            <a:gsLst>
              <a:gs pos="0">
                <a:srgbClr val="FF0F7B"/>
              </a:gs>
              <a:gs pos="100000">
                <a:srgbClr val="F89B29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14" name="Graphic 26" descr="Bullseye">
            <a:extLst>
              <a:ext uri="{FF2B5EF4-FFF2-40B4-BE49-F238E27FC236}">
                <a16:creationId xmlns:a16="http://schemas.microsoft.com/office/drawing/2014/main" id="{077A0CBB-AEC9-38F6-5919-A11F11F3A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2091" y="3106025"/>
            <a:ext cx="568403" cy="568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696249-4FDE-B62F-A122-683FC1EAA41C}"/>
              </a:ext>
            </a:extLst>
          </p:cNvPr>
          <p:cNvSpPr txBox="1"/>
          <p:nvPr/>
        </p:nvSpPr>
        <p:spPr>
          <a:xfrm>
            <a:off x="1402575" y="3804226"/>
            <a:ext cx="262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latin typeface="Montserrat SemiBold" panose="00000700000000000000" pitchFamily="2" charset="0"/>
              </a:rPr>
              <a:t>AR: Autoregression</a:t>
            </a:r>
            <a:endParaRPr lang="lt-LT" sz="1600" spc="300" dirty="0">
              <a:latin typeface="Montserrat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8C34C-2D9C-E7D7-ABCC-46969E8D62C1}"/>
              </a:ext>
            </a:extLst>
          </p:cNvPr>
          <p:cNvSpPr txBox="1"/>
          <p:nvPr/>
        </p:nvSpPr>
        <p:spPr>
          <a:xfrm>
            <a:off x="1389159" y="4367426"/>
            <a:ext cx="2486863" cy="1201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Forecast a series based solely on the past values in the series – called lags (p).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E56D5B-B222-2281-49D2-3E38DA1A5B82}"/>
              </a:ext>
            </a:extLst>
          </p:cNvPr>
          <p:cNvSpPr txBox="1"/>
          <p:nvPr/>
        </p:nvSpPr>
        <p:spPr>
          <a:xfrm>
            <a:off x="5355158" y="3807532"/>
            <a:ext cx="1745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latin typeface="Montserrat SemiBold" panose="00000700000000000000" pitchFamily="2" charset="0"/>
              </a:rPr>
              <a:t>I: Integrated</a:t>
            </a:r>
            <a:endParaRPr lang="lt-LT" sz="1600" spc="300" dirty="0">
              <a:latin typeface="Montserrat SemiBold" panose="000007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578191-D914-C1FA-48A1-386142001C8D}"/>
              </a:ext>
            </a:extLst>
          </p:cNvPr>
          <p:cNvSpPr txBox="1"/>
          <p:nvPr/>
        </p:nvSpPr>
        <p:spPr>
          <a:xfrm>
            <a:off x="5355158" y="4441869"/>
            <a:ext cx="2486863" cy="14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Make the time series stationary by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measuring the differences of observations at different time (d).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4BE97-8F86-B312-7A69-8157E4FC531E}"/>
              </a:ext>
            </a:extLst>
          </p:cNvPr>
          <p:cNvSpPr txBox="1"/>
          <p:nvPr/>
        </p:nvSpPr>
        <p:spPr>
          <a:xfrm>
            <a:off x="8569590" y="3804226"/>
            <a:ext cx="2486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latin typeface="Montserrat SemiBold" panose="00000700000000000000" pitchFamily="2" charset="0"/>
              </a:rPr>
              <a:t>MA:</a:t>
            </a:r>
          </a:p>
          <a:p>
            <a:r>
              <a:rPr lang="en-US" sz="1600" spc="300" dirty="0">
                <a:latin typeface="Montserrat SemiBold" panose="00000700000000000000" pitchFamily="2" charset="0"/>
              </a:rPr>
              <a:t>Moving Average</a:t>
            </a:r>
            <a:endParaRPr lang="lt-LT" sz="1600" spc="300" dirty="0">
              <a:latin typeface="Montserrat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40BED-DFE2-6309-F52C-51F2DD6043E8}"/>
              </a:ext>
            </a:extLst>
          </p:cNvPr>
          <p:cNvSpPr txBox="1"/>
          <p:nvPr/>
        </p:nvSpPr>
        <p:spPr>
          <a:xfrm>
            <a:off x="8507680" y="4385402"/>
            <a:ext cx="3095435" cy="98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Forecast a series solely on the past errors in the series – called error lags (q).</a:t>
            </a:r>
            <a:endParaRPr lang="lt-LT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9" grpId="0" animBg="1"/>
      <p:bldP spid="11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B7B4B-3F9A-63A8-7C47-353430F3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AF5B-992C-4068-A64A-A90261A6C45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3FFD5-C63A-C320-9287-029E96427336}"/>
              </a:ext>
            </a:extLst>
          </p:cNvPr>
          <p:cNvSpPr txBox="1"/>
          <p:nvPr/>
        </p:nvSpPr>
        <p:spPr>
          <a:xfrm>
            <a:off x="2292359" y="192222"/>
            <a:ext cx="760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latin typeface="Montserrat SemiBold" panose="00000700000000000000" pitchFamily="2" charset="0"/>
              </a:rPr>
              <a:t>LSTM</a:t>
            </a:r>
            <a:endParaRPr lang="lt-LT" sz="2800" spc="300" dirty="0"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9A387-9E61-5F77-DF50-DDB688D94261}"/>
              </a:ext>
            </a:extLst>
          </p:cNvPr>
          <p:cNvSpPr txBox="1"/>
          <p:nvPr/>
        </p:nvSpPr>
        <p:spPr>
          <a:xfrm>
            <a:off x="2292358" y="715442"/>
            <a:ext cx="760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Long Short-Term Memory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2C1A8-F515-8082-8BC6-8153E50A3B5B}"/>
              </a:ext>
            </a:extLst>
          </p:cNvPr>
          <p:cNvSpPr txBox="1"/>
          <p:nvPr/>
        </p:nvSpPr>
        <p:spPr>
          <a:xfrm>
            <a:off x="1091758" y="1097624"/>
            <a:ext cx="41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RNN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3B4E-DCD0-ED7C-CD3A-DFFCCA5FEBAC}"/>
              </a:ext>
            </a:extLst>
          </p:cNvPr>
          <p:cNvSpPr txBox="1"/>
          <p:nvPr/>
        </p:nvSpPr>
        <p:spPr>
          <a:xfrm>
            <a:off x="1091757" y="1541362"/>
            <a:ext cx="4599595" cy="231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Recurrent Neural Network (RNN) is a type of neural network main works on time series data. 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It has internal/hidden states to process the input sequence.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- Output of a previous time step is also used in the next time step</a:t>
            </a:r>
            <a:endParaRPr lang="lt-LT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C3C88-0E21-3A1B-A433-AF54B66637F4}"/>
              </a:ext>
            </a:extLst>
          </p:cNvPr>
          <p:cNvSpPr txBox="1"/>
          <p:nvPr/>
        </p:nvSpPr>
        <p:spPr>
          <a:xfrm>
            <a:off x="7057520" y="1617728"/>
            <a:ext cx="4198699" cy="255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Long-term dependencies not captures, as the number of time steps increase, the RNN is unable to connect information.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- Vanish gradient causes loss of long-term memory, while emphasizing short term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0A6DEF-C305-401C-80D2-F887FC6563DC}"/>
              </a:ext>
            </a:extLst>
          </p:cNvPr>
          <p:cNvSpPr txBox="1"/>
          <p:nvPr/>
        </p:nvSpPr>
        <p:spPr>
          <a:xfrm>
            <a:off x="6995786" y="1158361"/>
            <a:ext cx="41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SemiBold" panose="00000700000000000000" pitchFamily="2" charset="0"/>
              </a:rPr>
              <a:t>Problem with RNN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17C4B9-3F9C-5731-B7AC-83AD2389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95" y="4306160"/>
            <a:ext cx="6872610" cy="22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935</Words>
  <Application>Microsoft Office PowerPoint</Application>
  <PresentationFormat>Widescreen</PresentationFormat>
  <Paragraphs>150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Mongolian Baiti</vt:lpstr>
      <vt:lpstr>Montserrat</vt:lpstr>
      <vt:lpstr>Montserrat SemiBold</vt:lpstr>
      <vt:lpstr>NimbusRomNo9L-Regu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Hữu Thiên</dc:creator>
  <cp:lastModifiedBy>Lê Trí Khoa</cp:lastModifiedBy>
  <cp:revision>31</cp:revision>
  <dcterms:created xsi:type="dcterms:W3CDTF">2023-01-02T09:27:17Z</dcterms:created>
  <dcterms:modified xsi:type="dcterms:W3CDTF">2023-01-04T12:42:11Z</dcterms:modified>
</cp:coreProperties>
</file>